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0" r:id="rId4"/>
    <p:sldId id="262" r:id="rId5"/>
    <p:sldId id="263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8855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217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1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59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7245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8362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8993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1972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3178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65937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332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7DA37-341E-4737-AB6A-11A80A0DE018}" type="datetimeFigureOut">
              <a:rPr lang="pt-BR" smtClean="0"/>
              <a:t>27/02/2024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C2DE97-8145-4A84-AE41-2319D64A3BC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30320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3024763" cy="504055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827584" y="4797152"/>
            <a:ext cx="7543800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4000" b="1" dirty="0" smtClean="0">
                <a:latin typeface="Arial CCAA" pitchFamily="34" charset="0"/>
                <a:cs typeface="Arial CCAA" pitchFamily="34" charset="0"/>
              </a:rPr>
              <a:t> FINANCEIRO</a:t>
            </a:r>
            <a:endParaRPr lang="pt-BR" sz="4000" b="1" dirty="0">
              <a:latin typeface="Arial CCAA" pitchFamily="34" charset="0"/>
              <a:cs typeface="Arial CCAA" pitchFamily="34" charset="0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979984" y="1340768"/>
            <a:ext cx="75438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t-BR" sz="3200" b="1" dirty="0" smtClean="0">
                <a:latin typeface="Arial CCAA" pitchFamily="34" charset="0"/>
                <a:cs typeface="Arial CCAA" pitchFamily="34" charset="0"/>
              </a:rPr>
              <a:t>AUDIÊNCIA PÚBLICA</a:t>
            </a:r>
            <a:endParaRPr lang="pt-BR" sz="3200" b="1" dirty="0">
              <a:latin typeface="Arial CCAA" pitchFamily="34" charset="0"/>
              <a:cs typeface="Arial CCAA" pitchFamily="34" charset="0"/>
            </a:endParaRPr>
          </a:p>
        </p:txBody>
      </p:sp>
      <p:sp>
        <p:nvSpPr>
          <p:cNvPr id="8" name="Título 1"/>
          <p:cNvSpPr>
            <a:spLocks noGrp="1"/>
          </p:cNvSpPr>
          <p:nvPr>
            <p:ph type="ctrTitle"/>
          </p:nvPr>
        </p:nvSpPr>
        <p:spPr>
          <a:xfrm>
            <a:off x="827584" y="2924944"/>
            <a:ext cx="7543800" cy="158417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pt-BR" sz="3100" b="1" dirty="0" smtClean="0">
                <a:latin typeface="BrowalliaUPC" pitchFamily="34" charset="-34"/>
                <a:cs typeface="BrowalliaUPC" pitchFamily="34" charset="-34"/>
              </a:rPr>
              <a:t>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/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r>
              <a:rPr lang="pt-BR" sz="3200" b="1" dirty="0">
                <a:latin typeface="BrowalliaUPC" pitchFamily="34" charset="-34"/>
                <a:cs typeface="BrowalliaUPC" pitchFamily="34" charset="-34"/>
              </a:rPr>
              <a:t>INSTITUTO DE PREVIDÊNCIA DOS SERVIDORES PÚBLICOS DO MUNICÍPIO DE PARÁ DE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MINAS – 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PARAPREV</a:t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>2024</a:t>
            </a:r>
            <a:r>
              <a:rPr lang="pt-BR" sz="3200" b="1" dirty="0" smtClean="0">
                <a:latin typeface="BrowalliaUPC" pitchFamily="34" charset="-34"/>
                <a:cs typeface="BrowalliaUPC" pitchFamily="34" charset="-34"/>
              </a:rPr>
              <a:t/>
            </a:r>
            <a:br>
              <a:rPr lang="pt-BR" sz="3200" b="1" dirty="0" smtClean="0">
                <a:latin typeface="BrowalliaUPC" pitchFamily="34" charset="-34"/>
                <a:cs typeface="BrowalliaUPC" pitchFamily="34" charset="-34"/>
              </a:rPr>
            </a:br>
            <a:endParaRPr lang="pt-BR" sz="3200" b="1" dirty="0">
              <a:latin typeface="BrowalliaUPC" pitchFamily="34" charset="-34"/>
              <a:cs typeface="BrowalliaUPC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7569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3024763" cy="504055"/>
          </a:xfrm>
          <a:prstGeom prst="rect">
            <a:avLst/>
          </a:prstGeom>
        </p:spPr>
      </p:pic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57606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pt-BR" b="1" dirty="0" smtClean="0"/>
              <a:t>RECEITAS – ANO BASE 2023</a:t>
            </a:r>
            <a:endParaRPr lang="pt-BR" b="1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5651399"/>
              </p:ext>
            </p:extLst>
          </p:nvPr>
        </p:nvGraphicFramePr>
        <p:xfrm>
          <a:off x="1403648" y="2314416"/>
          <a:ext cx="6408712" cy="327482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13886"/>
                <a:gridCol w="1994826"/>
              </a:tblGrid>
              <a:tr h="3638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DISCRIMINAÇÃO DAS RECEITAS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VALOR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Contribuição do Servidor – Ativo/ Inativo/ Pensionista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10.872.292,04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Receitas Patrimoniais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39.094,00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Compensações Financeiras entre os Regimes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675.322,08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Outras Receitas Correntes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117,75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Contribuição Patronal – Ativo/ Inativo/ Pensionista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14.402.529,18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Contribuição Patronal – Parcelamentos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2.452.750,45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Aportes Periódicos para Amortização do Déficit Atuarial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6.753.344,14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36386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(=) RECEITA CORRENTE LÍQUIDA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35.195.449,64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57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3024763" cy="504055"/>
          </a:xfrm>
          <a:prstGeom prst="rect">
            <a:avLst/>
          </a:prstGeom>
        </p:spPr>
      </p:pic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>
          <a:xfrm>
            <a:off x="539552" y="1052736"/>
            <a:ext cx="8229600" cy="648072"/>
          </a:xfrm>
        </p:spPr>
        <p:txBody>
          <a:bodyPr/>
          <a:lstStyle/>
          <a:p>
            <a:pPr marL="0" indent="0" algn="ctr">
              <a:buNone/>
            </a:pPr>
            <a:r>
              <a:rPr lang="pt-BR" b="1" dirty="0" smtClean="0"/>
              <a:t>DESPESAS – ANO BASE 2023</a:t>
            </a:r>
            <a:endParaRPr lang="pt-BR" b="1" dirty="0"/>
          </a:p>
        </p:txBody>
      </p:sp>
      <p:graphicFrame>
        <p:nvGraphicFramePr>
          <p:cNvPr id="8" name="Tabela 7"/>
          <p:cNvGraphicFramePr>
            <a:graphicFrameLocks noGrp="1"/>
          </p:cNvGraphicFramePr>
          <p:nvPr/>
        </p:nvGraphicFramePr>
        <p:xfrm>
          <a:off x="1509712" y="1798161"/>
          <a:ext cx="6124575" cy="4130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86526"/>
                <a:gridCol w="1438049"/>
              </a:tblGrid>
              <a:tr h="19431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DISCRIMINAÇÃO DAS DESPESAS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TOTAL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Vencimentos, Vantagens e Outras Despesas Variáveis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739.530,66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Obrigações Patronais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89.081,76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Aposentadorias Custeadas com Recursos do RPPS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24.839.851,76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Pensões Custeadas com Recursos do RPPS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3.030.384,44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Aposentadorias Custeadas com Recursos do Tesouro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2.771.937,65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Pensões Custeadas com Recursos do Tesouro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658.538,37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Indenizações e Restituições Trabalhistas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19.450,85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Decorrentes de Decisão Judicial 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249.592,34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Outras Despesas Correntes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816.635,11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Despesas de Capital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2.322,00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17399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Despesa Líquida com Pessoal (III)=(I-II)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33.217.324,94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57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3024763" cy="504055"/>
          </a:xfrm>
          <a:prstGeom prst="rect">
            <a:avLst/>
          </a:prstGeom>
        </p:spPr>
      </p:pic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b="1" dirty="0" smtClean="0"/>
              <a:t>BENEFÍCIOS DO ANO DE 2023</a:t>
            </a:r>
            <a:endParaRPr lang="pt-BR" b="1" dirty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33549"/>
            <a:ext cx="6150211" cy="4293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8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8640"/>
            <a:ext cx="3024763" cy="504055"/>
          </a:xfrm>
          <a:prstGeom prst="rect">
            <a:avLst/>
          </a:prstGeom>
        </p:spPr>
      </p:pic>
      <p:sp>
        <p:nvSpPr>
          <p:cNvPr id="7" name="Espaço Reservado para Conteúdo 4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6480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BR" b="1" dirty="0" smtClean="0"/>
              <a:t>PATRIMÔNIO - 2023</a:t>
            </a:r>
            <a:endParaRPr lang="pt-BR" b="1" dirty="0"/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302871"/>
              </p:ext>
            </p:extLst>
          </p:nvPr>
        </p:nvGraphicFramePr>
        <p:xfrm>
          <a:off x="1403648" y="1772816"/>
          <a:ext cx="6124575" cy="1720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8191"/>
                <a:gridCol w="19063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PATRIMÔNIO FINANCEIRO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VALOR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Fundos de Investimento em Renda Fixa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142.878.402,37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Fundos de Investimento em Renda Variável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23.858305,74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Disponibilidade Financeira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211.720,30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TOTAL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166.948.428,41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395996"/>
              </p:ext>
            </p:extLst>
          </p:nvPr>
        </p:nvGraphicFramePr>
        <p:xfrm>
          <a:off x="1403648" y="3501008"/>
          <a:ext cx="6124575" cy="1376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8191"/>
                <a:gridCol w="19063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PATRIMÔNIO IMOBILIZADO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VALOR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Bens Móveis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78.243,19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Bens Imóveis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650.000,00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TOTAL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728.243,19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434279"/>
              </p:ext>
            </p:extLst>
          </p:nvPr>
        </p:nvGraphicFramePr>
        <p:xfrm>
          <a:off x="1403648" y="4869160"/>
          <a:ext cx="6124575" cy="10325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18191"/>
                <a:gridCol w="1906384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DIREITOS A RECEBER - PARCELAMENTO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VALOR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Parcelamento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27.776.185,45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>
                          <a:effectLst/>
                        </a:rPr>
                        <a:t>TOTAL</a:t>
                      </a:r>
                      <a:endParaRPr lang="pt-BR" sz="1200" kern="15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pt-BR" sz="1200" kern="150" dirty="0">
                          <a:effectLst/>
                        </a:rPr>
                        <a:t>27.776.185,45</a:t>
                      </a:r>
                      <a:endParaRPr lang="pt-BR" sz="1200" kern="150" dirty="0">
                        <a:effectLst/>
                        <a:latin typeface="Liberation Serif"/>
                        <a:ea typeface="NSimSun"/>
                        <a:cs typeface="Arial"/>
                      </a:endParaRPr>
                    </a:p>
                  </a:txBody>
                  <a:tcPr marL="34925" marR="34925" marT="34925" marB="349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4390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191</Words>
  <Application>Microsoft Office PowerPoint</Application>
  <PresentationFormat>Apresentação na tela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  INSTITUTO DE PREVIDÊNCIA DOS SERVIDORES PÚBLICOS DO MUNICÍPIO DE PARÁ DE MINAS – PARAPREV 2024 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ASPECTOS JURÍDICOS NA CONCESSÃO DOS BENEFÍCIOS PREVIDENCIÁRIOS</dc:title>
  <dc:creator>Juliana-PC</dc:creator>
  <cp:lastModifiedBy>Juliana-PC</cp:lastModifiedBy>
  <cp:revision>42</cp:revision>
  <dcterms:created xsi:type="dcterms:W3CDTF">2023-04-03T12:48:39Z</dcterms:created>
  <dcterms:modified xsi:type="dcterms:W3CDTF">2024-02-27T13:51:35Z</dcterms:modified>
</cp:coreProperties>
</file>