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63" r:id="rId5"/>
    <p:sldId id="258" r:id="rId6"/>
    <p:sldId id="259" r:id="rId7"/>
    <p:sldId id="261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876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56EA3CC-DBED-5197-F0C1-5E91F581D9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6FF305F6-EEB4-751E-B55C-FC25F9694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0E47F87A-C26B-5619-7016-12A082584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D7D-A94B-41B8-B031-399EC82AE1C6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19C2677D-A633-5E10-B8A9-3BC076416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83D805FE-DD80-9046-D8D9-F7C3942B6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E711-6C97-47BB-BBF6-8F30E09A22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0539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C2A2C79-C182-B440-991C-156961324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D50145C2-B68A-5001-9713-78A4F5274A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27AF1630-0BDE-CA7A-9B25-B4E461D7A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D7D-A94B-41B8-B031-399EC82AE1C6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5C5E8898-3CD0-E181-78CF-0D69F9E88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4D9101C3-E683-15E3-5D09-FF4CB4977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E711-6C97-47BB-BBF6-8F30E09A22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8723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21FC886D-342A-C8FB-B3B9-B341DBEA46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2E8F20E4-F33C-3FC6-0122-C98CFEBE8C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EFC1210B-18E5-2E7D-DBA7-6DE8EB224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D7D-A94B-41B8-B031-399EC82AE1C6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5ABD2A7D-9EB2-62FF-3234-A6F4F818A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1DAA8658-F18A-D959-4FD0-713852C5D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E711-6C97-47BB-BBF6-8F30E09A22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9652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66D9128-A14D-6FCE-840F-75F63CCA7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65295556-8642-015C-BFE5-234A38BEBE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6AC3191D-8250-6522-D26F-1576A2880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D7D-A94B-41B8-B031-399EC82AE1C6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2AFD4912-801E-79D2-3A31-58A216AC7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33D6E751-C322-AE9F-FAE9-D0B33CB7D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E711-6C97-47BB-BBF6-8F30E09A22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0117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AAD8ED1-C785-C3D6-4624-9003FE6A6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63249EBE-FBC0-DBFC-DE43-49B441F05D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61B02097-841F-5574-D1DD-477F6A2C0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D7D-A94B-41B8-B031-399EC82AE1C6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01FE3EAB-2F12-7482-4AC4-86ED35AD0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B9A6A5F4-14DE-A068-FC06-C7CABDA24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E711-6C97-47BB-BBF6-8F30E09A22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7282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9418B2C-9C25-CACC-CC91-FCC85D8B1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EF0E8A1D-98A9-AC76-5380-0EEDB069F3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45BB368D-D6C2-9E41-7F19-D9CBC7BCD4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0D63613F-A96F-2307-6952-9336E7F97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D7D-A94B-41B8-B031-399EC82AE1C6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4222FC16-D97C-80B8-3D21-CB9B521A0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C81CB21C-879F-4F9B-D059-8A5B4BBBC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E711-6C97-47BB-BBF6-8F30E09A22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9829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63116E5-F917-FF1C-3037-99BD33AA7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216D5C09-315F-72F6-E6FB-15B27ED300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049F99DB-CDFE-2FA4-5B92-03EBE2A5EA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E98BDD81-279F-48A1-59DA-88615687EE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3ADB2750-2836-E833-59D0-A97EF5194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xmlns="" id="{6FDD7016-4D74-95A5-32B5-1A6774CD3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D7D-A94B-41B8-B031-399EC82AE1C6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xmlns="" id="{0D722A8A-636C-AD77-78E8-624BABAD4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xmlns="" id="{74A98192-7902-6F05-2A2C-CA07B869F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E711-6C97-47BB-BBF6-8F30E09A22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9345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D8CD69C-B29C-3E4D-99BA-01AB1930D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4F2514C5-D325-88B6-E90F-5782EBEF3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D7D-A94B-41B8-B031-399EC82AE1C6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06C58863-A193-E6E8-8B17-C03156A1C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A3045812-6E69-8173-B86A-C708C6F39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E711-6C97-47BB-BBF6-8F30E09A22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6300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181749FB-D174-792E-F505-82EC9C292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D7D-A94B-41B8-B031-399EC82AE1C6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E6A59F28-5C40-C8B7-EB10-86E02DC3F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AB2EF2EF-33A7-2023-8D9D-F1D46DDFA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E711-6C97-47BB-BBF6-8F30E09A22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2592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501E9E9-94D9-BDF7-42E9-D6CEAB77A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3D0A56A8-5AE6-E233-A4B7-C732713FD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57BDDCEC-9C45-887C-A15C-34F6776C66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B35D240E-D5E6-AEE4-37D4-C61B48E5F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D7D-A94B-41B8-B031-399EC82AE1C6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A59BC179-0DA4-E77D-3B36-8473A2AEB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8A4EEF20-FFB6-074D-E71A-D542F76B8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E711-6C97-47BB-BBF6-8F30E09A22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8138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93A1A5A-8D46-1651-04DC-1EE1146BD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7D670806-4CE3-A9B3-C9B3-D5166925EF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1F70CD18-ECDA-C1BC-FEDF-011B69C49D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1CA443E8-35FE-A3AF-2388-C49DE9BEB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D7D-A94B-41B8-B031-399EC82AE1C6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18DD664A-1E15-EC9C-E50A-3120815D1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EF4C3577-0774-6E8C-B937-C46F4C17B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E711-6C97-47BB-BBF6-8F30E09A22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2774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xmlns="" id="{C38001DC-4398-FE9B-472F-D246DEEAE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CC4165CC-4308-6B4F-31FA-41A6B0FF1A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077FEA6A-918D-BC1B-2F3D-848B99AB9E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86D7D-A94B-41B8-B031-399EC82AE1C6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3C2FAFC0-8FD7-B67B-046A-81D9A90DAE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7A1D07F5-E202-7A4F-BABF-BA1259549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9E711-6C97-47BB-BBF6-8F30E09A22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491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xmlns="" id="{2C4C5752-CCA8-BCBE-681B-E32F384255FE}"/>
              </a:ext>
            </a:extLst>
          </p:cNvPr>
          <p:cNvSpPr txBox="1"/>
          <p:nvPr/>
        </p:nvSpPr>
        <p:spPr>
          <a:xfrm>
            <a:off x="1257300" y="2657475"/>
            <a:ext cx="10191750" cy="87652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5080" algn="ctr">
              <a:lnSpc>
                <a:spcPct val="99600"/>
              </a:lnSpc>
              <a:spcBef>
                <a:spcPts val="114"/>
              </a:spcBef>
            </a:pPr>
            <a:r>
              <a:rPr lang="pt-BR" sz="2800" dirty="0">
                <a:latin typeface="Trebuchet MS"/>
                <a:cs typeface="Trebuchet MS"/>
              </a:rPr>
              <a:t>INSTITUTO DE PREVIDÊNCIA DOS SERVIDORES PÚBLICOS DO MUNICÍPIO DE PARÁ DE MINAS - PARAPREV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xmlns="" id="{ADB1469E-6E7D-6C62-9AFA-5B3EFD6D2876}"/>
              </a:ext>
            </a:extLst>
          </p:cNvPr>
          <p:cNvSpPr txBox="1">
            <a:spLocks/>
          </p:cNvSpPr>
          <p:nvPr/>
        </p:nvSpPr>
        <p:spPr>
          <a:xfrm>
            <a:off x="2366258" y="4572000"/>
            <a:ext cx="8320792" cy="1310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pt-BR" altLang="pt-BR" sz="4000" b="1" dirty="0">
                <a:latin typeface="Gisha" pitchFamily="34" charset="-79"/>
                <a:cs typeface="Gisha" pitchFamily="34" charset="-79"/>
              </a:rPr>
              <a:t>Resultados da Avaliação Atuarial 2023</a:t>
            </a:r>
            <a:r>
              <a:rPr lang="pt-BR" altLang="pt-BR" sz="4000" b="1" u="sng" dirty="0">
                <a:latin typeface="Gisha" pitchFamily="34" charset="-79"/>
                <a:cs typeface="Gisha" pitchFamily="34" charset="-79"/>
              </a:rPr>
              <a:t/>
            </a:r>
            <a:br>
              <a:rPr lang="pt-BR" altLang="pt-BR" sz="4000" b="1" u="sng" dirty="0">
                <a:latin typeface="Gisha" pitchFamily="34" charset="-79"/>
                <a:cs typeface="Gisha" pitchFamily="34" charset="-79"/>
              </a:rPr>
            </a:br>
            <a:r>
              <a:rPr lang="pt-BR" altLang="pt-BR" sz="4000" b="1" u="sng" dirty="0">
                <a:latin typeface="Gisha" pitchFamily="34" charset="-79"/>
                <a:cs typeface="Gisha" pitchFamily="34" charset="-79"/>
              </a:rPr>
              <a:t/>
            </a:r>
            <a:br>
              <a:rPr lang="pt-BR" altLang="pt-BR" sz="4000" b="1" u="sng" dirty="0">
                <a:latin typeface="Gisha" pitchFamily="34" charset="-79"/>
                <a:cs typeface="Gisha" pitchFamily="34" charset="-79"/>
              </a:rPr>
            </a:br>
            <a:r>
              <a:rPr lang="pt-BR" altLang="pt-BR" sz="2400" b="1" dirty="0">
                <a:latin typeface="Gisha" pitchFamily="34" charset="-79"/>
                <a:cs typeface="Gisha" pitchFamily="34" charset="-79"/>
              </a:rPr>
              <a:t>Data-focal da Avaliação: 31/12/2022</a:t>
            </a:r>
            <a:endParaRPr lang="pt-BR" sz="2800" b="1" u="sng" dirty="0"/>
          </a:p>
        </p:txBody>
      </p:sp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217215"/>
            <a:ext cx="3024763" cy="504055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2570659" y="1093118"/>
            <a:ext cx="75438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t-BR" sz="3200" b="1" dirty="0" smtClean="0">
                <a:latin typeface="Arial CCAA" pitchFamily="34" charset="0"/>
                <a:cs typeface="Arial CCAA" pitchFamily="34" charset="0"/>
              </a:rPr>
              <a:t>AUDIÊNCIA PÚBLICA</a:t>
            </a:r>
            <a:endParaRPr lang="pt-BR" sz="3200" b="1" dirty="0">
              <a:latin typeface="Arial CCAA" pitchFamily="34" charset="0"/>
              <a:cs typeface="Arial CCA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458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F85D558-5560-E3A8-D913-403F0F6A2C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9902DDB7-8FA0-4A4D-547C-8E3B7C5D8217}"/>
              </a:ext>
            </a:extLst>
          </p:cNvPr>
          <p:cNvSpPr txBox="1"/>
          <p:nvPr/>
        </p:nvSpPr>
        <p:spPr>
          <a:xfrm>
            <a:off x="425370" y="3429000"/>
            <a:ext cx="1134126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pt-BR" sz="2200" b="0" i="0" u="none" strike="noStrike" baseline="0" dirty="0">
                <a:latin typeface="Gisha" panose="020B0502040204020203" pitchFamily="34" charset="-79"/>
                <a:cs typeface="Gisha" panose="020B0502040204020203" pitchFamily="34" charset="-79"/>
              </a:rPr>
              <a:t>A avaliação atuarial com data focal em </a:t>
            </a:r>
            <a:r>
              <a:rPr lang="pt-BR" sz="2200" i="0" u="none" strike="noStrike" baseline="0" dirty="0">
                <a:latin typeface="Gisha" panose="020B0502040204020203" pitchFamily="34" charset="-79"/>
                <a:cs typeface="Gisha" panose="020B0502040204020203" pitchFamily="34" charset="-79"/>
              </a:rPr>
              <a:t>31 de dezembro </a:t>
            </a:r>
            <a:r>
              <a:rPr lang="pt-BR" sz="2200" b="0" i="0" u="none" strike="noStrike" baseline="0" dirty="0">
                <a:latin typeface="Gisha" panose="020B0502040204020203" pitchFamily="34" charset="-79"/>
                <a:cs typeface="Gisha" panose="020B0502040204020203" pitchFamily="34" charset="-79"/>
              </a:rPr>
              <a:t>de cada exercício deverá:</a:t>
            </a:r>
          </a:p>
          <a:p>
            <a:pPr algn="just">
              <a:spcAft>
                <a:spcPts val="600"/>
              </a:spcAft>
            </a:pPr>
            <a:endParaRPr lang="pt-BR" sz="2200" b="0" dirty="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pt-BR" sz="2000" b="1" i="0" u="none" strike="noStrike" baseline="0" dirty="0">
                <a:solidFill>
                  <a:srgbClr val="FF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atestar a situação do RPPS </a:t>
            </a:r>
            <a:r>
              <a:rPr lang="pt-BR" sz="2000" b="1" i="0" u="none" strike="noStrike" baseline="0" dirty="0">
                <a:latin typeface="Gisha" panose="020B0502040204020203" pitchFamily="34" charset="-79"/>
                <a:cs typeface="Gisha" panose="020B0502040204020203" pitchFamily="34" charset="-79"/>
              </a:rPr>
              <a:t>em relação ao equilíbrio financeiro </a:t>
            </a:r>
            <a:r>
              <a:rPr lang="pt-BR" sz="2000" b="0" i="0" u="none" strike="noStrike" baseline="0" dirty="0">
                <a:latin typeface="Gisha" panose="020B0502040204020203" pitchFamily="34" charset="-79"/>
                <a:cs typeface="Gisha" panose="020B0502040204020203" pitchFamily="34" charset="-79"/>
              </a:rPr>
              <a:t>e atuarial nessa data;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pt-BR" sz="2000" b="0" i="0" u="none" strike="noStrike" baseline="0" dirty="0">
                <a:latin typeface="Gisha" panose="020B0502040204020203" pitchFamily="34" charset="-79"/>
                <a:cs typeface="Gisha" panose="020B0502040204020203" pitchFamily="34" charset="-79"/>
              </a:rPr>
              <a:t>apurar as provisões matemáticas previdenciárias;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pt-BR" sz="2000" dirty="0">
                <a:latin typeface="Gisha" panose="020B0502040204020203" pitchFamily="34" charset="-79"/>
                <a:cs typeface="Gisha" panose="020B0502040204020203" pitchFamily="34" charset="-79"/>
              </a:rPr>
              <a:t>definir o resultado atuarial do RPPS e </a:t>
            </a:r>
            <a:r>
              <a:rPr lang="pt-BR" sz="2000" b="1" dirty="0">
                <a:solidFill>
                  <a:srgbClr val="FF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estabelecer o plano de custeio de equilíbrio </a:t>
            </a:r>
            <a:r>
              <a:rPr lang="pt-BR" sz="2000" dirty="0">
                <a:latin typeface="Gisha" panose="020B0502040204020203" pitchFamily="34" charset="-79"/>
                <a:cs typeface="Gisha" panose="020B0502040204020203" pitchFamily="34" charset="-79"/>
              </a:rPr>
              <a:t>do RPPS, estabelecendo as alíquotas de contribuição normal e suplementar, caso necessário.</a:t>
            </a:r>
          </a:p>
        </p:txBody>
      </p:sp>
      <p:sp>
        <p:nvSpPr>
          <p:cNvPr id="2" name="Text Box 8">
            <a:extLst>
              <a:ext uri="{FF2B5EF4-FFF2-40B4-BE49-F238E27FC236}">
                <a16:creationId xmlns:a16="http://schemas.microsoft.com/office/drawing/2014/main" xmlns="" id="{846417EB-22BA-5983-7D79-41D9787481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372" y="1405325"/>
            <a:ext cx="11305256" cy="142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pt-BR" altLang="pt-BR" sz="2000" dirty="0">
                <a:latin typeface="Leelawadee" panose="020B0502040204020203" pitchFamily="34" charset="-34"/>
                <a:cs typeface="Leelawadee" panose="020B0502040204020203" pitchFamily="34" charset="-34"/>
              </a:rPr>
              <a:t>“O Cálculo Atuarial é o </a:t>
            </a:r>
            <a:r>
              <a:rPr lang="pt-BR" altLang="pt-BR" sz="2000" dirty="0">
                <a:highlight>
                  <a:srgbClr val="FFFF00"/>
                </a:highlight>
                <a:latin typeface="Leelawadee" panose="020B0502040204020203" pitchFamily="34" charset="-34"/>
                <a:cs typeface="Leelawadee" panose="020B0502040204020203" pitchFamily="34" charset="-34"/>
              </a:rPr>
              <a:t>estudo técnico baseado em levantamento de dados do RPPS</a:t>
            </a:r>
            <a:r>
              <a:rPr lang="pt-BR" altLang="pt-BR" sz="2000" dirty="0">
                <a:latin typeface="Leelawadee" panose="020B0502040204020203" pitchFamily="34" charset="-34"/>
                <a:cs typeface="Leelawadee" panose="020B0502040204020203" pitchFamily="34" charset="-34"/>
              </a:rPr>
              <a:t>, no qual o atuário busca </a:t>
            </a:r>
            <a:r>
              <a:rPr lang="pt-BR" altLang="pt-BR" sz="2000" dirty="0">
                <a:highlight>
                  <a:srgbClr val="00FFFF"/>
                </a:highlight>
                <a:latin typeface="Leelawadee" panose="020B0502040204020203" pitchFamily="34" charset="-34"/>
                <a:cs typeface="Leelawadee" panose="020B0502040204020203" pitchFamily="34" charset="-34"/>
              </a:rPr>
              <a:t>mensurar os </a:t>
            </a:r>
            <a:r>
              <a:rPr lang="pt-BR" altLang="pt-BR" sz="2000" u="sng" dirty="0">
                <a:highlight>
                  <a:srgbClr val="00FFFF"/>
                </a:highlight>
                <a:latin typeface="Leelawadee" panose="020B0502040204020203" pitchFamily="34" charset="-34"/>
                <a:cs typeface="Leelawadee" panose="020B0502040204020203" pitchFamily="34" charset="-34"/>
              </a:rPr>
              <a:t>recursos necessários</a:t>
            </a:r>
            <a:r>
              <a:rPr lang="pt-BR" altLang="pt-BR" sz="2000" dirty="0">
                <a:highlight>
                  <a:srgbClr val="00FFFF"/>
                </a:highlight>
                <a:latin typeface="Leelawadee" panose="020B0502040204020203" pitchFamily="34" charset="-34"/>
                <a:cs typeface="Leelawadee" panose="020B0502040204020203" pitchFamily="34" charset="-34"/>
              </a:rPr>
              <a:t> </a:t>
            </a:r>
            <a:r>
              <a:rPr lang="pt-BR" altLang="pt-BR" sz="2000" dirty="0">
                <a:latin typeface="Leelawadee" panose="020B0502040204020203" pitchFamily="34" charset="-34"/>
                <a:cs typeface="Leelawadee" panose="020B0502040204020203" pitchFamily="34" charset="-34"/>
              </a:rPr>
              <a:t>à </a:t>
            </a:r>
            <a:r>
              <a:rPr lang="pt-BR" altLang="pt-BR" sz="2000" dirty="0">
                <a:highlight>
                  <a:srgbClr val="00FF00"/>
                </a:highlight>
                <a:latin typeface="Leelawadee" panose="020B0502040204020203" pitchFamily="34" charset="-34"/>
                <a:cs typeface="Leelawadee" panose="020B0502040204020203" pitchFamily="34" charset="-34"/>
              </a:rPr>
              <a:t>garantia de pagamento dos </a:t>
            </a:r>
            <a:r>
              <a:rPr lang="pt-BR" altLang="pt-BR" sz="2000" u="sng" dirty="0">
                <a:highlight>
                  <a:srgbClr val="00FF00"/>
                </a:highlight>
                <a:latin typeface="Leelawadee" panose="020B0502040204020203" pitchFamily="34" charset="-34"/>
                <a:cs typeface="Leelawadee" panose="020B0502040204020203" pitchFamily="34" charset="-34"/>
              </a:rPr>
              <a:t>benefícios oferecidos</a:t>
            </a:r>
            <a:r>
              <a:rPr lang="pt-BR" altLang="pt-BR" sz="2000" dirty="0">
                <a:latin typeface="Leelawadee" panose="020B0502040204020203" pitchFamily="34" charset="-34"/>
                <a:cs typeface="Leelawadee" panose="020B0502040204020203" pitchFamily="34" charset="-34"/>
              </a:rPr>
              <a:t>.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0DEBA3BC-1D53-8E79-7B37-035BDC566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740" y="688317"/>
            <a:ext cx="51915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pt-B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eelawadee" panose="020B0502040204020203" pitchFamily="34" charset="-34"/>
                <a:cs typeface="Leelawadee" panose="020B0502040204020203" pitchFamily="34" charset="-34"/>
              </a:rPr>
              <a:t>O CÁLCULO ATUARIAL</a:t>
            </a:r>
          </a:p>
        </p:txBody>
      </p:sp>
      <p:pic>
        <p:nvPicPr>
          <p:cNvPr id="5" name="Imagem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70" y="184262"/>
            <a:ext cx="3024763" cy="504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585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96727" y="1358900"/>
            <a:ext cx="10515600" cy="435133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/>
              <a:t>Os regimes de previdência social </a:t>
            </a:r>
            <a:r>
              <a:rPr lang="pt-BR" sz="2400" dirty="0" smtClean="0"/>
              <a:t>lidam com </a:t>
            </a:r>
            <a:r>
              <a:rPr lang="pt-BR" sz="2400" b="1" dirty="0"/>
              <a:t>benefícios futuros </a:t>
            </a:r>
            <a:r>
              <a:rPr lang="pt-BR" sz="2400" dirty="0"/>
              <a:t>e também </a:t>
            </a:r>
            <a:r>
              <a:rPr lang="pt-BR" sz="2400" dirty="0" smtClean="0"/>
              <a:t>de </a:t>
            </a:r>
            <a:r>
              <a:rPr lang="pt-BR" sz="2400" b="1" dirty="0" smtClean="0"/>
              <a:t>risco</a:t>
            </a:r>
            <a:r>
              <a:rPr lang="pt-BR" sz="2400" dirty="0"/>
              <a:t>, daí se faz necessária a </a:t>
            </a:r>
            <a:r>
              <a:rPr lang="pt-BR" sz="2400" dirty="0" smtClean="0"/>
              <a:t>avaliação atuarial</a:t>
            </a:r>
            <a:r>
              <a:rPr lang="pt-BR" sz="2400" dirty="0"/>
              <a:t>, que é um </a:t>
            </a:r>
            <a:r>
              <a:rPr lang="pt-BR" sz="2400" b="1" dirty="0"/>
              <a:t>estudo </a:t>
            </a:r>
            <a:r>
              <a:rPr lang="pt-BR" sz="2400" b="1" dirty="0" smtClean="0"/>
              <a:t>técnico indispensável </a:t>
            </a:r>
            <a:r>
              <a:rPr lang="pt-BR" sz="2400" b="1" dirty="0"/>
              <a:t>na gestão do plano </a:t>
            </a:r>
            <a:r>
              <a:rPr lang="pt-BR" sz="2400" b="1" dirty="0" smtClean="0"/>
              <a:t>de benefícios</a:t>
            </a:r>
            <a:r>
              <a:rPr lang="pt-BR" sz="2400" dirty="0" smtClean="0"/>
              <a:t>, contribuindo </a:t>
            </a:r>
            <a:r>
              <a:rPr lang="pt-BR" sz="2400" dirty="0"/>
              <a:t>para </a:t>
            </a:r>
            <a:r>
              <a:rPr lang="pt-BR" sz="2400" dirty="0" smtClean="0"/>
              <a:t>a </a:t>
            </a:r>
            <a:r>
              <a:rPr lang="pt-BR" sz="2400" b="1" dirty="0" smtClean="0"/>
              <a:t>liquidez </a:t>
            </a:r>
            <a:r>
              <a:rPr lang="pt-BR" sz="2400" b="1" dirty="0"/>
              <a:t>e a solvência </a:t>
            </a:r>
            <a:r>
              <a:rPr lang="pt-BR" sz="2400" dirty="0"/>
              <a:t>e </a:t>
            </a:r>
            <a:r>
              <a:rPr lang="pt-BR" sz="2400" dirty="0" smtClean="0"/>
              <a:t>sua elaboração </a:t>
            </a:r>
            <a:r>
              <a:rPr lang="pt-BR" sz="2400" dirty="0"/>
              <a:t>é feita por </a:t>
            </a:r>
            <a:r>
              <a:rPr lang="pt-BR" sz="2400" dirty="0" smtClean="0"/>
              <a:t>profissional habilitado</a:t>
            </a:r>
            <a:r>
              <a:rPr lang="pt-BR" sz="2400" dirty="0"/>
              <a:t>, o Atuário, além de que </a:t>
            </a:r>
            <a:r>
              <a:rPr lang="pt-BR" sz="2400" dirty="0" smtClean="0"/>
              <a:t>sua </a:t>
            </a:r>
            <a:r>
              <a:rPr lang="pt-BR" sz="2400" b="1" dirty="0" smtClean="0"/>
              <a:t>obrigatoriedade </a:t>
            </a:r>
            <a:r>
              <a:rPr lang="pt-BR" sz="2400" dirty="0"/>
              <a:t>consta de </a:t>
            </a:r>
            <a:r>
              <a:rPr lang="pt-BR" sz="2400" dirty="0" smtClean="0"/>
              <a:t>legislação sobre </a:t>
            </a:r>
            <a:r>
              <a:rPr lang="pt-BR" sz="2400" dirty="0"/>
              <a:t>regimes de previdência</a:t>
            </a:r>
            <a:r>
              <a:rPr lang="pt-BR" sz="24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No caso do RPPS de Pará de Minas, é a empresa </a:t>
            </a:r>
            <a:r>
              <a:rPr lang="pt-BR" sz="2400" b="1" dirty="0" smtClean="0"/>
              <a:t>RTM Consultores Associados </a:t>
            </a:r>
            <a:r>
              <a:rPr lang="pt-BR" sz="2400" dirty="0" smtClean="0"/>
              <a:t>que realiza a Gestão Atuarial.</a:t>
            </a:r>
          </a:p>
          <a:p>
            <a:pPr algn="just">
              <a:lnSpc>
                <a:spcPct val="150000"/>
              </a:lnSpc>
            </a:pPr>
            <a:endParaRPr lang="pt-BR" dirty="0"/>
          </a:p>
        </p:txBody>
      </p:sp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26" y="424134"/>
            <a:ext cx="3024763" cy="504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254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70DAB94-ACB1-4A93-4ED0-D8AFBFF97E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ço Reservado para Conteúdo 3">
            <a:extLst>
              <a:ext uri="{FF2B5EF4-FFF2-40B4-BE49-F238E27FC236}">
                <a16:creationId xmlns:a16="http://schemas.microsoft.com/office/drawing/2014/main" xmlns="" id="{4515C22E-0926-CED7-2BC7-2DB8A5198D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1231414"/>
              </p:ext>
            </p:extLst>
          </p:nvPr>
        </p:nvGraphicFramePr>
        <p:xfrm>
          <a:off x="655863" y="1378724"/>
          <a:ext cx="10441160" cy="237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9661">
                  <a:extLst>
                    <a:ext uri="{9D8B030D-6E8A-4147-A177-3AD203B41FA5}">
                      <a16:colId xmlns:a16="http://schemas.microsoft.com/office/drawing/2014/main" xmlns="" val="2492231494"/>
                    </a:ext>
                  </a:extLst>
                </a:gridCol>
                <a:gridCol w="4249587">
                  <a:extLst>
                    <a:ext uri="{9D8B030D-6E8A-4147-A177-3AD203B41FA5}">
                      <a16:colId xmlns:a16="http://schemas.microsoft.com/office/drawing/2014/main" xmlns="" val="3054366327"/>
                    </a:ext>
                  </a:extLst>
                </a:gridCol>
                <a:gridCol w="1651912">
                  <a:extLst>
                    <a:ext uri="{9D8B030D-6E8A-4147-A177-3AD203B41FA5}">
                      <a16:colId xmlns:a16="http://schemas.microsoft.com/office/drawing/2014/main" xmlns="" val="20431643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400" kern="1200" dirty="0">
                          <a:solidFill>
                            <a:schemeClr val="bg1"/>
                          </a:solidFill>
                          <a:latin typeface="Gisha" panose="020B0502040204020203" pitchFamily="34" charset="-79"/>
                          <a:ea typeface="+mn-ea"/>
                          <a:cs typeface="Gisha" panose="020B0502040204020203" pitchFamily="34" charset="-79"/>
                        </a:rPr>
                        <a:t>DISCRIMINAÇÃO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34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234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>
                          <a:solidFill>
                            <a:schemeClr val="bg1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REGIME FINANCEIRO/MÉTODO</a:t>
                      </a:r>
                      <a:r>
                        <a:rPr lang="pt-BR" sz="1400" baseline="0" dirty="0">
                          <a:solidFill>
                            <a:schemeClr val="bg1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DE FINANCIAMENTO</a:t>
                      </a:r>
                      <a:endParaRPr lang="pt-BR" sz="1400" dirty="0">
                        <a:solidFill>
                          <a:schemeClr val="bg1"/>
                        </a:solidFill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234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>
                          <a:solidFill>
                            <a:schemeClr val="bg1"/>
                          </a:solidFill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%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234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34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7934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sha" panose="020B0502040204020203" pitchFamily="34" charset="-79"/>
                          <a:ea typeface="Times New Roman" pitchFamily="18" charset="0"/>
                          <a:cs typeface="Gisha" panose="020B0502040204020203" pitchFamily="34" charset="-79"/>
                        </a:rPr>
                        <a:t>Aposentadoria Programada com reversão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l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Gisha" panose="020B0502040204020203" pitchFamily="34" charset="-79"/>
                          <a:ea typeface="Times New Roman" panose="02020603050405020304" pitchFamily="18" charset="0"/>
                          <a:cs typeface="Gisha" panose="020B0502040204020203" pitchFamily="34" charset="-79"/>
                        </a:rPr>
                        <a:t>Capitalização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21,28%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98790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sha" panose="020B0502040204020203" pitchFamily="34" charset="-79"/>
                          <a:ea typeface="Times New Roman" pitchFamily="18" charset="0"/>
                          <a:cs typeface="Gisha" panose="020B0502040204020203" pitchFamily="34" charset="-79"/>
                        </a:rPr>
                        <a:t>Aposentadoria por Invalidez com reversão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l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Gisha" panose="020B0502040204020203" pitchFamily="34" charset="-79"/>
                          <a:ea typeface="Times New Roman" panose="02020603050405020304" pitchFamily="18" charset="0"/>
                          <a:cs typeface="Gisha" panose="020B0502040204020203" pitchFamily="34" charset="-79"/>
                        </a:rPr>
                        <a:t>Repartição de Capitais de Cobertura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2,83%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8236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sha" panose="020B0502040204020203" pitchFamily="34" charset="-79"/>
                          <a:ea typeface="Times New Roman" pitchFamily="18" charset="0"/>
                          <a:cs typeface="Gisha" panose="020B0502040204020203" pitchFamily="34" charset="-79"/>
                        </a:rPr>
                        <a:t>Pensão por Morte de ativos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pt-BR" sz="1400" kern="1200" dirty="0">
                          <a:solidFill>
                            <a:schemeClr val="dk1"/>
                          </a:solidFill>
                          <a:effectLst/>
                          <a:latin typeface="Gisha" panose="020B0502040204020203" pitchFamily="34" charset="-79"/>
                          <a:ea typeface="Times New Roman" panose="02020603050405020304" pitchFamily="18" charset="0"/>
                          <a:cs typeface="Gisha" panose="020B0502040204020203" pitchFamily="34" charset="-79"/>
                        </a:rPr>
                        <a:t> Repartição de Capitais de Cobertura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2,81%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97836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sha" panose="020B0502040204020203" pitchFamily="34" charset="-79"/>
                          <a:ea typeface="Times New Roman" pitchFamily="18" charset="0"/>
                          <a:cs typeface="Gisha" panose="020B0502040204020203" pitchFamily="34" charset="-79"/>
                        </a:rPr>
                        <a:t>Administração do Plano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algn="l" fontAlgn="ctr"/>
                      <a:r>
                        <a:rPr lang="pt-BR" sz="1400" kern="1200" dirty="0">
                          <a:solidFill>
                            <a:schemeClr val="tx1"/>
                          </a:solidFill>
                          <a:effectLst/>
                          <a:latin typeface="Gisha" panose="020B0502040204020203" pitchFamily="34" charset="-79"/>
                          <a:ea typeface="+mn-ea"/>
                          <a:cs typeface="Gisha" panose="020B0502040204020203" pitchFamily="34" charset="-79"/>
                        </a:rPr>
                        <a:t> Repartição Simples</a:t>
                      </a:r>
                      <a:endParaRPr lang="pt-BR" sz="1400" b="0" i="0" u="none" strike="noStrike" dirty="0"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3,00%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11643577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sha" panose="020B0502040204020203" pitchFamily="34" charset="-79"/>
                          <a:ea typeface="Times New Roman" pitchFamily="18" charset="0"/>
                          <a:cs typeface="Gisha" panose="020B0502040204020203" pitchFamily="34" charset="-79"/>
                        </a:rPr>
                        <a:t>CUSTO NORMAL TOTAL</a:t>
                      </a:r>
                      <a:endParaRPr kumimoji="0" 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sha" panose="020B0502040204020203" pitchFamily="34" charset="-79"/>
                        <a:ea typeface="Times New Roman" pitchFamily="18" charset="0"/>
                        <a:cs typeface="Gisha" panose="020B0502040204020203" pitchFamily="34" charset="-79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 dirty="0"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>
                    <a:lnL w="12700" cap="flat" cmpd="sng" algn="ctr">
                      <a:solidFill>
                        <a:srgbClr val="2C5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5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C5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34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29,92%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54790974"/>
                  </a:ext>
                </a:extLst>
              </a:tr>
            </a:tbl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7E923556-99FF-C753-FF4D-5E1E446919D1}"/>
              </a:ext>
            </a:extLst>
          </p:cNvPr>
          <p:cNvSpPr txBox="1"/>
          <p:nvPr/>
        </p:nvSpPr>
        <p:spPr>
          <a:xfrm>
            <a:off x="550590" y="4137436"/>
            <a:ext cx="10971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600" b="1" dirty="0">
                <a:latin typeface="Gisha" panose="020B0502040204020203" pitchFamily="34" charset="-79"/>
                <a:cs typeface="Gisha" panose="020B0502040204020203" pitchFamily="34" charset="-79"/>
              </a:rPr>
              <a:t>Contribuição Normal vigente &gt;&gt;&gt; 26,69% (~11,39% para o servidor e 15,30% para o Município)</a:t>
            </a:r>
          </a:p>
          <a:p>
            <a:pPr algn="just"/>
            <a:endParaRPr lang="pt-BR" sz="1600" b="1" dirty="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just"/>
            <a:r>
              <a:rPr lang="pt-BR" sz="1600" b="1" dirty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Contribuição Normal calculado &gt;&gt;&gt; 29,92% (~11,39% para o servidor e 18,53% para o Município)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768E2363-238F-5E7D-C5AA-20FD4A324702}"/>
              </a:ext>
            </a:extLst>
          </p:cNvPr>
          <p:cNvSpPr txBox="1">
            <a:spLocks/>
          </p:cNvSpPr>
          <p:nvPr/>
        </p:nvSpPr>
        <p:spPr>
          <a:xfrm>
            <a:off x="3314701" y="342899"/>
            <a:ext cx="7658100" cy="9747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latin typeface="Gisha" panose="020B0502040204020203" pitchFamily="34" charset="-79"/>
                <a:cs typeface="Gisha" panose="020B0502040204020203" pitchFamily="34" charset="-79"/>
              </a:rPr>
              <a:t>RESULTADO ATUARIAL – Custo normal</a:t>
            </a:r>
          </a:p>
        </p:txBody>
      </p:sp>
      <p:pic>
        <p:nvPicPr>
          <p:cNvPr id="6" name="Imagem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52" y="90871"/>
            <a:ext cx="2803724" cy="504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780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90B2AF3-A66A-728F-28D6-27FB2FA32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xmlns="" id="{C0719B66-F831-610F-3B21-A16DC1298C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976268"/>
              </p:ext>
            </p:extLst>
          </p:nvPr>
        </p:nvGraphicFramePr>
        <p:xfrm>
          <a:off x="191158" y="548681"/>
          <a:ext cx="8588704" cy="6120680"/>
        </p:xfrm>
        <a:graphic>
          <a:graphicData uri="http://schemas.openxmlformats.org/drawingml/2006/table">
            <a:tbl>
              <a:tblPr/>
              <a:tblGrid>
                <a:gridCol w="6166561">
                  <a:extLst>
                    <a:ext uri="{9D8B030D-6E8A-4147-A177-3AD203B41FA5}">
                      <a16:colId xmlns:a16="http://schemas.microsoft.com/office/drawing/2014/main" xmlns="" val="3937033740"/>
                    </a:ext>
                  </a:extLst>
                </a:gridCol>
                <a:gridCol w="2422143">
                  <a:extLst>
                    <a:ext uri="{9D8B030D-6E8A-4147-A177-3AD203B41FA5}">
                      <a16:colId xmlns:a16="http://schemas.microsoft.com/office/drawing/2014/main" xmlns="" val="3959504885"/>
                    </a:ext>
                  </a:extLst>
                </a:gridCol>
              </a:tblGrid>
              <a:tr h="297033"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DISCRIMINAÇÃO</a:t>
                      </a:r>
                      <a:endParaRPr lang="pt-BR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eelawadee" panose="020B0502040204020203" pitchFamily="34" charset="-34"/>
                          <a:ea typeface="Times New Roman" pitchFamily="18" charset="0"/>
                          <a:cs typeface="Leelawadee" panose="020B0502040204020203" pitchFamily="34" charset="-34"/>
                        </a:rPr>
                        <a:t>VALORES</a:t>
                      </a:r>
                      <a:endParaRPr kumimoji="0" lang="pt-B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eelawadee" panose="020B0502040204020203" pitchFamily="34" charset="-34"/>
                        <a:ea typeface="Times New Roman" pitchFamily="18" charset="0"/>
                        <a:cs typeface="Leelawadee" panose="020B0502040204020203" pitchFamily="34" charset="-34"/>
                      </a:endParaRPr>
                    </a:p>
                  </a:txBody>
                  <a:tcPr marL="121904" marR="121904" marT="45729" marB="4572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76573505"/>
                  </a:ext>
                </a:extLst>
              </a:tr>
              <a:tr h="297033">
                <a:tc>
                  <a:txBody>
                    <a:bodyPr/>
                    <a:lstStyle/>
                    <a:p>
                      <a:r>
                        <a:rPr lang="pt-BR" sz="1400" dirty="0"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(-) Valor Presente dos Benefícios Futuros (aposentados)</a:t>
                      </a:r>
                      <a:endParaRPr lang="pt-BR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R$ (267.593.292,96)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1828812"/>
                  </a:ext>
                </a:extLst>
              </a:tr>
              <a:tr h="297033">
                <a:tc>
                  <a:txBody>
                    <a:bodyPr/>
                    <a:lstStyle/>
                    <a:p>
                      <a:r>
                        <a:rPr lang="pt-BR" sz="1400" dirty="0"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(+) Valor Presente das Contribuições Futuras (aposentados)</a:t>
                      </a:r>
                      <a:endParaRPr lang="pt-BR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R$ 2.307.398,19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1353219"/>
                  </a:ext>
                </a:extLst>
              </a:tr>
              <a:tr h="297033">
                <a:tc>
                  <a:txBody>
                    <a:bodyPr/>
                    <a:lstStyle/>
                    <a:p>
                      <a:r>
                        <a:rPr lang="pt-BR" sz="1400" dirty="0"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(-) Valor Presente dos Benefícios Futuros (pensionistas)</a:t>
                      </a:r>
                      <a:endParaRPr lang="pt-BR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R$ (25.382.693,27)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60637385"/>
                  </a:ext>
                </a:extLst>
              </a:tr>
              <a:tr h="297033">
                <a:tc>
                  <a:txBody>
                    <a:bodyPr/>
                    <a:lstStyle/>
                    <a:p>
                      <a:r>
                        <a:rPr lang="pt-BR" sz="1400" dirty="0"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(+) Valor Presente das Contribuições Futuras (pensionistas)</a:t>
                      </a:r>
                      <a:endParaRPr lang="pt-BR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R$ 140.270,49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2916192"/>
                  </a:ext>
                </a:extLst>
              </a:tr>
              <a:tr h="297033">
                <a:tc>
                  <a:txBody>
                    <a:bodyPr/>
                    <a:lstStyle/>
                    <a:p>
                      <a:r>
                        <a:rPr lang="pt-BR" sz="1400" dirty="0"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(+) Valor Presente da Compensação Previdenciária a receber (BC)</a:t>
                      </a:r>
                      <a:endParaRPr lang="pt-BR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R$ 30.265.732,21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453631"/>
                  </a:ext>
                </a:extLst>
              </a:tr>
              <a:tr h="297033"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PROVISÃO MATEMÁTICA DE BENEFÍCIOS CONCEDIDOS (PMBC)</a:t>
                      </a:r>
                      <a:endParaRPr lang="pt-BR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R$ (260.262.585,34)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92899887"/>
                  </a:ext>
                </a:extLst>
              </a:tr>
              <a:tr h="297033">
                <a:tc>
                  <a:txBody>
                    <a:bodyPr/>
                    <a:lstStyle/>
                    <a:p>
                      <a:r>
                        <a:rPr lang="pt-BR" sz="1400" dirty="0"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(-) Valor Presente dos Benefícios Futuros</a:t>
                      </a:r>
                      <a:endParaRPr lang="pt-BR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R$ (382.036.495,39)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22258241"/>
                  </a:ext>
                </a:extLst>
              </a:tr>
              <a:tr h="297033">
                <a:tc>
                  <a:txBody>
                    <a:bodyPr/>
                    <a:lstStyle/>
                    <a:p>
                      <a:r>
                        <a:rPr lang="pt-BR" sz="1400" dirty="0"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(+) Valor Presente das Contribuições Futuras</a:t>
                      </a:r>
                      <a:endParaRPr lang="pt-BR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R$ 161.409.816,60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4949920"/>
                  </a:ext>
                </a:extLst>
              </a:tr>
              <a:tr h="297033">
                <a:tc>
                  <a:txBody>
                    <a:bodyPr/>
                    <a:lstStyle/>
                    <a:p>
                      <a:r>
                        <a:rPr lang="pt-BR" sz="1400" dirty="0"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(+) Valor Presente da Compensação Previdenciária a receber (BAC)</a:t>
                      </a:r>
                      <a:endParaRPr lang="pt-BR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R$ 70.609.487,92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6204989"/>
                  </a:ext>
                </a:extLst>
              </a:tr>
              <a:tr h="297033"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PROVISÃO MATEMÁTICA DE BENEFÍCIOS A CONCEDER (PMBAC)</a:t>
                      </a:r>
                      <a:endParaRPr lang="pt-BR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R$ (150.017.190,87)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0825694"/>
                  </a:ext>
                </a:extLst>
              </a:tr>
              <a:tr h="297033">
                <a:tc>
                  <a:txBody>
                    <a:bodyPr/>
                    <a:lstStyle/>
                    <a:p>
                      <a:r>
                        <a:rPr lang="pt-BR" sz="1400" dirty="0"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(-) Provisão Matemática de Benefícios Concedidos (RMBC)</a:t>
                      </a:r>
                      <a:endParaRPr lang="pt-BR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R$ (260.262.585,34)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58843377"/>
                  </a:ext>
                </a:extLst>
              </a:tr>
              <a:tr h="297033">
                <a:tc>
                  <a:txBody>
                    <a:bodyPr/>
                    <a:lstStyle/>
                    <a:p>
                      <a:r>
                        <a:rPr lang="pt-BR" sz="1400" dirty="0"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(-) Provisão Matemática de Benefícios a Conceder (</a:t>
                      </a:r>
                      <a:r>
                        <a:rPr lang="pt-BR" sz="1400" dirty="0" err="1"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RMBaC</a:t>
                      </a:r>
                      <a:r>
                        <a:rPr lang="pt-BR" sz="1400" dirty="0"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pt-BR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R$ (150.017.190,87)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08401574"/>
                  </a:ext>
                </a:extLst>
              </a:tr>
              <a:tr h="297033"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PROVISÕES MATEMÁTICAS TOTAIS (</a:t>
                      </a:r>
                      <a:r>
                        <a:rPr lang="pt-BR" sz="1400" b="1" dirty="0" err="1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PMBaC</a:t>
                      </a:r>
                      <a:r>
                        <a:rPr lang="pt-BR" sz="1400" b="1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+ PMBC)</a:t>
                      </a:r>
                      <a:endParaRPr lang="pt-BR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R$ (410.279.776,21)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12080286"/>
                  </a:ext>
                </a:extLst>
              </a:tr>
              <a:tr h="297033">
                <a:tc>
                  <a:txBody>
                    <a:bodyPr/>
                    <a:lstStyle/>
                    <a:p>
                      <a:r>
                        <a:rPr lang="pt-BR" sz="1400" b="1" i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isha" panose="020B0502040204020203" pitchFamily="34" charset="-79"/>
                          <a:ea typeface="+mn-ea"/>
                          <a:cs typeface="Gisha" panose="020B0502040204020203" pitchFamily="34" charset="-79"/>
                        </a:rPr>
                        <a:t>(+) Ativos Financeiros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R$ 136.573.443,90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68343063"/>
                  </a:ext>
                </a:extLst>
              </a:tr>
              <a:tr h="297033">
                <a:tc>
                  <a:txBody>
                    <a:bodyPr/>
                    <a:lstStyle/>
                    <a:p>
                      <a:r>
                        <a:rPr lang="pt-BR" sz="1400" b="1" i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isha" panose="020B0502040204020203" pitchFamily="34" charset="-79"/>
                          <a:ea typeface="+mn-ea"/>
                          <a:cs typeface="Gisha" panose="020B0502040204020203" pitchFamily="34" charset="-79"/>
                        </a:rPr>
                        <a:t>(+) Valor do Saldo Devedor dos Créditos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R$ 27.498.350,88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20140957"/>
                  </a:ext>
                </a:extLst>
              </a:tr>
              <a:tr h="297033"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>
                          <a:solidFill>
                            <a:srgbClr val="FF0000"/>
                          </a:solidFill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DÉFICIT ATUARIAL</a:t>
                      </a:r>
                      <a:endParaRPr lang="pt-BR" sz="1800" dirty="0">
                        <a:solidFill>
                          <a:srgbClr val="FF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R$ (246.207.981,43)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58878887"/>
                  </a:ext>
                </a:extLst>
              </a:tr>
              <a:tr h="297033">
                <a:tc>
                  <a:txBody>
                    <a:bodyPr/>
                    <a:lstStyle/>
                    <a:p>
                      <a:pPr algn="ctr"/>
                      <a:r>
                        <a:rPr lang="pt-BR" sz="1400" b="1" kern="1200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LIMITE DO DÉFICIT ATUARIAL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kern="1200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cs typeface="Times New Roman" panose="02020603050405020304" pitchFamily="18" charset="0"/>
                        </a:rPr>
                        <a:t>R$ 48.193.498,14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4029844"/>
                  </a:ext>
                </a:extLst>
              </a:tr>
              <a:tr h="406261"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DÉFICIT ATUARIAL A AMORTIZAR</a:t>
                      </a:r>
                      <a:endParaRPr lang="pt-BR" sz="1400" b="1" kern="1200" dirty="0">
                        <a:solidFill>
                          <a:srgbClr val="FFFFFF"/>
                        </a:solidFill>
                        <a:effectLst/>
                        <a:latin typeface="Leelawadee" panose="020B0502040204020203" pitchFamily="34" charset="-34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kern="1200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cs typeface="Times New Roman" panose="02020603050405020304" pitchFamily="18" charset="0"/>
                        </a:rPr>
                        <a:t> R$ (198.014.483,29)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6787574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pt-BR" sz="1400" b="1" kern="1200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PLANO DE AMORTIZAÇÃO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R$ 168.838.554,68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02339764"/>
                  </a:ext>
                </a:extLst>
              </a:tr>
            </a:tbl>
          </a:graphicData>
        </a:graphic>
      </p:graphicFrame>
      <p:sp>
        <p:nvSpPr>
          <p:cNvPr id="3" name="Título 1">
            <a:extLst>
              <a:ext uri="{FF2B5EF4-FFF2-40B4-BE49-F238E27FC236}">
                <a16:creationId xmlns:a16="http://schemas.microsoft.com/office/drawing/2014/main" xmlns="" id="{D16F72EA-E907-14EE-B313-192B16A6864F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1723688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>
                <a:effectLst>
                  <a:outerShdw blurRad="38100" dist="38100" dir="2700000" algn="tl">
                    <a:srgbClr val="C0C0C0"/>
                  </a:outerShdw>
                </a:effectLst>
                <a:cs typeface="Gisha" pitchFamily="34" charset="-79"/>
              </a:rPr>
              <a:t>PROVISÕES MATEMÁTICAS CALCULADAS</a:t>
            </a:r>
            <a:endParaRPr lang="pt-BR" sz="2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B90D6B8A-6FC6-F3C9-F589-81409C4F3FF8}"/>
              </a:ext>
            </a:extLst>
          </p:cNvPr>
          <p:cNvSpPr txBox="1"/>
          <p:nvPr/>
        </p:nvSpPr>
        <p:spPr>
          <a:xfrm>
            <a:off x="9082695" y="1761389"/>
            <a:ext cx="283417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000" b="1" i="0" u="none" strike="noStrike" baseline="0" dirty="0">
                <a:latin typeface="CIDFont+F3"/>
              </a:rPr>
              <a:t>Provisão Matemática: corresponde ao valor dos recursos necessários para pagamento dos benefícios do plano.</a:t>
            </a: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val="367546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33995BB-0A22-92DC-DEBA-247B6AB8D6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xmlns="" id="{377AC3E3-2549-B3E4-3881-C8C24A5694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019914"/>
              </p:ext>
            </p:extLst>
          </p:nvPr>
        </p:nvGraphicFramePr>
        <p:xfrm>
          <a:off x="1027871" y="888058"/>
          <a:ext cx="10297143" cy="5889839"/>
        </p:xfrm>
        <a:graphic>
          <a:graphicData uri="http://schemas.openxmlformats.org/drawingml/2006/table">
            <a:tbl>
              <a:tblPr/>
              <a:tblGrid>
                <a:gridCol w="960232">
                  <a:extLst>
                    <a:ext uri="{9D8B030D-6E8A-4147-A177-3AD203B41FA5}">
                      <a16:colId xmlns:a16="http://schemas.microsoft.com/office/drawing/2014/main" xmlns="" val="631453283"/>
                    </a:ext>
                  </a:extLst>
                </a:gridCol>
                <a:gridCol w="1765588">
                  <a:extLst>
                    <a:ext uri="{9D8B030D-6E8A-4147-A177-3AD203B41FA5}">
                      <a16:colId xmlns:a16="http://schemas.microsoft.com/office/drawing/2014/main" xmlns="" val="3637504305"/>
                    </a:ext>
                  </a:extLst>
                </a:gridCol>
                <a:gridCol w="1493495">
                  <a:extLst>
                    <a:ext uri="{9D8B030D-6E8A-4147-A177-3AD203B41FA5}">
                      <a16:colId xmlns:a16="http://schemas.microsoft.com/office/drawing/2014/main" xmlns="" val="1040975733"/>
                    </a:ext>
                  </a:extLst>
                </a:gridCol>
                <a:gridCol w="1973373">
                  <a:extLst>
                    <a:ext uri="{9D8B030D-6E8A-4147-A177-3AD203B41FA5}">
                      <a16:colId xmlns:a16="http://schemas.microsoft.com/office/drawing/2014/main" xmlns="" val="3459223292"/>
                    </a:ext>
                  </a:extLst>
                </a:gridCol>
                <a:gridCol w="1013617">
                  <a:extLst>
                    <a:ext uri="{9D8B030D-6E8A-4147-A177-3AD203B41FA5}">
                      <a16:colId xmlns:a16="http://schemas.microsoft.com/office/drawing/2014/main" xmlns="" val="4013516463"/>
                    </a:ext>
                  </a:extLst>
                </a:gridCol>
                <a:gridCol w="1637346">
                  <a:extLst>
                    <a:ext uri="{9D8B030D-6E8A-4147-A177-3AD203B41FA5}">
                      <a16:colId xmlns:a16="http://schemas.microsoft.com/office/drawing/2014/main" xmlns="" val="1829541538"/>
                    </a:ext>
                  </a:extLst>
                </a:gridCol>
                <a:gridCol w="1453492">
                  <a:extLst>
                    <a:ext uri="{9D8B030D-6E8A-4147-A177-3AD203B41FA5}">
                      <a16:colId xmlns:a16="http://schemas.microsoft.com/office/drawing/2014/main" xmlns="" val="1484268648"/>
                    </a:ext>
                  </a:extLst>
                </a:gridCol>
              </a:tblGrid>
              <a:tr h="38333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Ano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Déficit inicial (R$)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Aportes (R$)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Aportes vigentes (R$)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% sal. 2022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Déficit Final (R$)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ea typeface="+mn-ea"/>
                          <a:cs typeface="Leelawadee" panose="020B0502040204020203" pitchFamily="34" charset="-34"/>
                        </a:rPr>
                        <a:t>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82804588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198.014.483,29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6.968.960,52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6.968.960,52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10,39%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200.728.431,00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8,73%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45050990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200.728.431,00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8.268.263,57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8.268.263,57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12,33%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202.275.787,70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10,31%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0620464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202.275.787,70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9.895.882,12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8.518.018,93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12,70%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202.271.191,61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12,50%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4044775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202.271.191,61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10.196.716,93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8.771.711,64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13,08%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201.965.535,94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12,88%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9296744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201.965.535,94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10.497.551,75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9.022.185,41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13,45%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201.344.098,90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13,26%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75209254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201.344.098,90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10.798.386,57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9.270.770,15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13,83%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200.391.438,77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13,64%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08395082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200.391.438,77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11.099.221,38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9.501.296,86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14,17%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199.091.358,75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14,02%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32155129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199.091.358,75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11.400.056,20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9.715.552,60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14,49%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197.426.869,99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14,40%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8254831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197.426.869,99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11.700.891,01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9.938.670,11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14,82%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195.380.152,92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14,78%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10791257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195.380.152,92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12.001.725,83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10.154.595,11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15,14%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192.932.516,57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15,16%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41655252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192.932.516,57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12.302.560,65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10.354.178,21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15,44%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190.064.355,98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15,54%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89785201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190.064.355,98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12.603.395,46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10.574.035,59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15,77%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186.755.107,53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15,92%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61901208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186.755.107,53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12.904.230,28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10.789.206,68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16,09%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182.983.202,01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16,30%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48056616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182.983.202,01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13.205.065,10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10.989.592,21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16,39%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178.726.015,49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16,68%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1970158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178.726.015,49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11.198.634,35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16,70%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173.959.817,73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31186039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2038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173.959.817,73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11.193.951,85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16,69%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168.960.552,91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5026287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168.960.552,91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11.189.808,32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16,69%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163.716.824,03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07660951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163.716.824,03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11.179.073,87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16,67%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158.216.676,82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30746992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158.216.676,82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11.170.756,40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16,66%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152.447.572,40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5733766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2042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152.447.572,40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11.170.516,98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16,66%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146.396.358,78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3659004"/>
                  </a:ext>
                </a:extLst>
              </a:tr>
            </a:tbl>
          </a:graphicData>
        </a:graphic>
      </p:graphicFrame>
      <p:sp>
        <p:nvSpPr>
          <p:cNvPr id="3" name="Título 1">
            <a:extLst>
              <a:ext uri="{FF2B5EF4-FFF2-40B4-BE49-F238E27FC236}">
                <a16:creationId xmlns:a16="http://schemas.microsoft.com/office/drawing/2014/main" xmlns="" id="{38F12CE3-AAC9-2A3B-784C-FB0A7EBD5E82}"/>
              </a:ext>
            </a:extLst>
          </p:cNvPr>
          <p:cNvSpPr txBox="1">
            <a:spLocks/>
          </p:cNvSpPr>
          <p:nvPr/>
        </p:nvSpPr>
        <p:spPr>
          <a:xfrm>
            <a:off x="4752976" y="343525"/>
            <a:ext cx="4733924" cy="430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Gisha" pitchFamily="34" charset="-79"/>
              </a:rPr>
              <a:t>Aporte Suplementar</a:t>
            </a:r>
          </a:p>
        </p:txBody>
      </p:sp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02" y="91499"/>
            <a:ext cx="2632274" cy="46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749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0288A1D3-A51E-D689-9AD3-9D00D91E5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xmlns="" id="{0F5242C8-F311-EA92-8FA4-80AF3F8DB92F}"/>
              </a:ext>
            </a:extLst>
          </p:cNvPr>
          <p:cNvSpPr txBox="1">
            <a:spLocks/>
          </p:cNvSpPr>
          <p:nvPr/>
        </p:nvSpPr>
        <p:spPr>
          <a:xfrm>
            <a:off x="4876801" y="331669"/>
            <a:ext cx="3524249" cy="430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Gisha" pitchFamily="34" charset="-79"/>
              </a:rPr>
              <a:t>Aporte Suplementar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357E3353-0F16-D31F-6D31-D8C2169405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259663"/>
              </p:ext>
            </p:extLst>
          </p:nvPr>
        </p:nvGraphicFramePr>
        <p:xfrm>
          <a:off x="1065194" y="1034730"/>
          <a:ext cx="10297143" cy="4788539"/>
        </p:xfrm>
        <a:graphic>
          <a:graphicData uri="http://schemas.openxmlformats.org/drawingml/2006/table">
            <a:tbl>
              <a:tblPr/>
              <a:tblGrid>
                <a:gridCol w="960232">
                  <a:extLst>
                    <a:ext uri="{9D8B030D-6E8A-4147-A177-3AD203B41FA5}">
                      <a16:colId xmlns:a16="http://schemas.microsoft.com/office/drawing/2014/main" xmlns="" val="631453283"/>
                    </a:ext>
                  </a:extLst>
                </a:gridCol>
                <a:gridCol w="1765588">
                  <a:extLst>
                    <a:ext uri="{9D8B030D-6E8A-4147-A177-3AD203B41FA5}">
                      <a16:colId xmlns:a16="http://schemas.microsoft.com/office/drawing/2014/main" xmlns="" val="3637504305"/>
                    </a:ext>
                  </a:extLst>
                </a:gridCol>
                <a:gridCol w="1493495">
                  <a:extLst>
                    <a:ext uri="{9D8B030D-6E8A-4147-A177-3AD203B41FA5}">
                      <a16:colId xmlns:a16="http://schemas.microsoft.com/office/drawing/2014/main" xmlns="" val="1040975733"/>
                    </a:ext>
                  </a:extLst>
                </a:gridCol>
                <a:gridCol w="1973373">
                  <a:extLst>
                    <a:ext uri="{9D8B030D-6E8A-4147-A177-3AD203B41FA5}">
                      <a16:colId xmlns:a16="http://schemas.microsoft.com/office/drawing/2014/main" xmlns="" val="3459223292"/>
                    </a:ext>
                  </a:extLst>
                </a:gridCol>
                <a:gridCol w="1013617">
                  <a:extLst>
                    <a:ext uri="{9D8B030D-6E8A-4147-A177-3AD203B41FA5}">
                      <a16:colId xmlns:a16="http://schemas.microsoft.com/office/drawing/2014/main" xmlns="" val="4013516463"/>
                    </a:ext>
                  </a:extLst>
                </a:gridCol>
                <a:gridCol w="1637346">
                  <a:extLst>
                    <a:ext uri="{9D8B030D-6E8A-4147-A177-3AD203B41FA5}">
                      <a16:colId xmlns:a16="http://schemas.microsoft.com/office/drawing/2014/main" xmlns="" val="1829541538"/>
                    </a:ext>
                  </a:extLst>
                </a:gridCol>
                <a:gridCol w="1453492">
                  <a:extLst>
                    <a:ext uri="{9D8B030D-6E8A-4147-A177-3AD203B41FA5}">
                      <a16:colId xmlns:a16="http://schemas.microsoft.com/office/drawing/2014/main" xmlns="" val="1484268648"/>
                    </a:ext>
                  </a:extLst>
                </a:gridCol>
              </a:tblGrid>
              <a:tr h="38333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Ano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Déficit inicial (R$)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Aportes (R$)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Aportes vigentes (R$)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% sal. 2022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Déficit Final (R$)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Leelawadee" panose="020B0502040204020203" pitchFamily="34" charset="-34"/>
                          <a:ea typeface="+mn-ea"/>
                          <a:cs typeface="Leelawadee" panose="020B0502040204020203" pitchFamily="34" charset="-34"/>
                        </a:rPr>
                        <a:t>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82804588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2043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146.396.358,78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11.166.020,28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16,65%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140.049.240,81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45050990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140.049.240,81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11.177.329,40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16,67%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133.391.748,77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0620464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133.391.748,77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11.185.952,85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16,68%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126.408.705,38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4044775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2046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126.408.705,38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11.196.466,30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16,70%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119.084.191,16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9296744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2047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119.084.191,16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11.189.821,21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16,69%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111.401.508,19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75209254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2048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111.401.508,19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11.205.936,16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16,71%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103.343.142,03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08395082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2049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103.343.142,03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11.214.745,97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16,72%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94.890.721,76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32155129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94.890.721,76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11.219.401,19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16,73%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86.024.978,15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8254831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2051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86.024.978,15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11.203.769,96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16,71%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76.725.699,66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48056616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76.725.699,66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11.186.861,55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16,68%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66.971.686,47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1970158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66.971.686,47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11.197.012,16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16,70%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56.740.702,02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31186039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56.740.702,02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11.194.734,27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16,69%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46.009.422,44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5026287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2055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46.009.422,44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11.201.938,07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16,71%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34.753.383,28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07660951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2056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34.753.383,28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11.207.976,13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16,71%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22.946.923,81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30746992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2057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22.946.923,81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11.192.829,17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16,69%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10.563.128,48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5733766"/>
                  </a:ext>
                </a:extLst>
              </a:tr>
              <a:tr h="2753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2058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10.563.128,48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13.505.899,91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11.205.000,97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16,71%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0,00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effectLst/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17,06%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3659004"/>
                  </a:ext>
                </a:extLst>
              </a:tr>
            </a:tbl>
          </a:graphicData>
        </a:graphic>
      </p:graphicFrame>
      <p:pic>
        <p:nvPicPr>
          <p:cNvPr id="5" name="Imagem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6" y="139041"/>
            <a:ext cx="2622749" cy="480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2659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934</Words>
  <Application>Microsoft Office PowerPoint</Application>
  <PresentationFormat>Personalizar</PresentationFormat>
  <Paragraphs>343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Thiago Fernandes</dc:creator>
  <cp:lastModifiedBy>Juliana-PC</cp:lastModifiedBy>
  <cp:revision>5</cp:revision>
  <dcterms:created xsi:type="dcterms:W3CDTF">2024-02-27T00:38:48Z</dcterms:created>
  <dcterms:modified xsi:type="dcterms:W3CDTF">2024-02-27T13:52:08Z</dcterms:modified>
</cp:coreProperties>
</file>